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4" r:id="rId6"/>
    <p:sldId id="265" r:id="rId7"/>
    <p:sldId id="266" r:id="rId8"/>
    <p:sldId id="267" r:id="rId9"/>
    <p:sldId id="260" r:id="rId10"/>
    <p:sldId id="268" r:id="rId11"/>
    <p:sldId id="261" r:id="rId12"/>
    <p:sldId id="269" r:id="rId13"/>
    <p:sldId id="270" r:id="rId14"/>
    <p:sldId id="271" r:id="rId15"/>
    <p:sldId id="262" r:id="rId16"/>
    <p:sldId id="272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44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29AE4D-B9C2-49E2-9406-31293BF4FAAB}" type="datetimeFigureOut">
              <a:rPr lang="en-US"/>
              <a:pPr>
                <a:defRPr/>
              </a:pPr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DA6D4E-19FA-42B6-9597-9B68BBB3A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07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DA6D4E-19FA-42B6-9597-9B68BBB3A9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9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5261E47-C587-4573-A986-A1B94E02CF0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58DC9D6-DCD2-43C7-9348-F5E23AABC40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81C03AD-55AB-4506-9365-095E40AC15B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B64044A-54C9-42E9-B845-B19C8485794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C1395F7-C37A-4FE0-A8AA-B8824A1F817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A50FDB4-9C51-4184-B4E3-3F3A36CC68F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EC3294A-A9FC-4632-8718-823B57B67E8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91FE369-FA57-4B33-9269-1C08CD3F886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C92E-4DA8-4FA0-AD51-9CB1FB74B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C9163-054D-4BAA-B942-F382A3359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2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D2B88-BD2A-4776-9C0A-F64601E80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4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BA6FC-80FF-4C67-B134-38B31A1DD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B7A2-6DDC-4174-A4CB-8EC9657A0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B7285-A009-4952-B76C-2F3C52C68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2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04BE9-F369-473C-AAC7-DD65120C7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EC94A-E200-46AF-B41F-AEB6F83CC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A201F-348F-4BFC-AE9D-96FC4AA1C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0AFC2-A28F-4E94-A05E-89592F637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FDF27-E81E-4BBC-8F81-FE8488ABE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6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AC49C-7808-480E-9726-E7FADD093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9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7DB75-9C3F-4CDA-8838-A1D3725A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6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2558F02-389C-4B5A-938C-0C2D91FC0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openxmlformats.org/officeDocument/2006/relationships/image" Target="../media/image24.jpeg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13.jpeg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AP CALCULUS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Chapter 1:</a:t>
            </a:r>
          </a:p>
          <a:p>
            <a:pPr eaLnBrk="1" hangingPunct="1"/>
            <a:r>
              <a:rPr lang="en-US" dirty="0" smtClean="0"/>
              <a:t>Prerequisites for Calculus</a:t>
            </a:r>
          </a:p>
          <a:p>
            <a:pPr eaLnBrk="1" hangingPunct="1"/>
            <a:r>
              <a:rPr lang="en-US" dirty="0" smtClean="0"/>
              <a:t>Section 1.4:</a:t>
            </a:r>
          </a:p>
          <a:p>
            <a:pPr eaLnBrk="1" hangingPunct="1"/>
            <a:r>
              <a:rPr lang="en-US" dirty="0" smtClean="0"/>
              <a:t>Parametric Equations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Ellipses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7200" y="1752600"/>
          <a:ext cx="71628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4" imgW="7162560" imgH="2501640" progId="Equation.DSMT4">
                  <p:embed/>
                </p:oleObj>
              </mc:Choice>
              <mc:Fallback>
                <p:oleObj name="Equation" r:id="rId4" imgW="7162560" imgH="250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7162800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391400" cy="952500"/>
          </a:xfrm>
        </p:spPr>
        <p:txBody>
          <a:bodyPr/>
          <a:lstStyle/>
          <a:p>
            <a:pPr eaLnBrk="1" hangingPunct="1"/>
            <a:r>
              <a:rPr lang="en-US" smtClean="0"/>
              <a:t>Lines and Other Curves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343400"/>
          </a:xfrm>
        </p:spPr>
        <p:txBody>
          <a:bodyPr/>
          <a:lstStyle/>
          <a:p>
            <a:pPr eaLnBrk="1" hangingPunct="1"/>
            <a:r>
              <a:rPr lang="en-US" sz="2400" smtClean="0"/>
              <a:t>Lines, line segments and many other curves can be defined parametrically.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1.4 – Parametric Equations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3200400"/>
          </a:xfrm>
        </p:spPr>
        <p:txBody>
          <a:bodyPr/>
          <a:lstStyle/>
          <a:p>
            <a:pPr eaLnBrk="1" hangingPunct="1"/>
            <a:r>
              <a:rPr lang="en-US" sz="2400" smtClean="0"/>
              <a:t>To parameterize a line segment with endpoints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let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This line goes through the point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when t= 0.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To find a and b, make the line reach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when t=1.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2057400"/>
          <a:ext cx="312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" imgW="1447560" imgH="215640" progId="Equation.3">
                  <p:embed/>
                </p:oleObj>
              </mc:Choice>
              <mc:Fallback>
                <p:oleObj name="Equation" r:id="rId3" imgW="14475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057400"/>
                        <a:ext cx="31242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0" y="2514600"/>
          <a:ext cx="4038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5" imgW="1981080" imgH="215640" progId="Equation.3">
                  <p:embed/>
                </p:oleObj>
              </mc:Choice>
              <mc:Fallback>
                <p:oleObj name="Equation" r:id="rId5" imgW="19810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14600"/>
                        <a:ext cx="40386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5943600" y="2895600"/>
          <a:ext cx="10668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7" imgW="444240" imgH="215640" progId="Equation.3">
                  <p:embed/>
                </p:oleObj>
              </mc:Choice>
              <mc:Fallback>
                <p:oleObj name="Equation" r:id="rId7" imgW="44424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895600"/>
                        <a:ext cx="10668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9"/>
          <p:cNvGraphicFramePr>
            <a:graphicFrameLocks noChangeAspect="1"/>
          </p:cNvGraphicFramePr>
          <p:nvPr/>
        </p:nvGraphicFramePr>
        <p:xfrm>
          <a:off x="6629400" y="3810000"/>
          <a:ext cx="9906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9" imgW="469800" imgH="215640" progId="Equation.3">
                  <p:embed/>
                </p:oleObj>
              </mc:Choice>
              <mc:Fallback>
                <p:oleObj name="Equation" r:id="rId9" imgW="46980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10000"/>
                        <a:ext cx="9906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0"/>
          <p:cNvGraphicFramePr>
            <a:graphicFrameLocks noChangeAspect="1"/>
          </p:cNvGraphicFramePr>
          <p:nvPr/>
        </p:nvGraphicFramePr>
        <p:xfrm>
          <a:off x="2057400" y="4648200"/>
          <a:ext cx="5334000" cy="209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11" imgW="2882880" imgH="1130040" progId="Equation.3">
                  <p:embed/>
                </p:oleObj>
              </mc:Choice>
              <mc:Fallback>
                <p:oleObj name="Equation" r:id="rId11" imgW="2882880" imgH="1130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648200"/>
                        <a:ext cx="5334000" cy="209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Lines and Other Curves</a:t>
            </a:r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1126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676400"/>
          <a:ext cx="8350250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" imgW="8369280" imgH="1447560" progId="Equation.DSMT4">
                  <p:embed/>
                </p:oleObj>
              </mc:Choice>
              <mc:Fallback>
                <p:oleObj name="Equation" r:id="rId3" imgW="8369280" imgH="1447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8350250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2" name="Picture 6" descr="PARA L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2514600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590800" y="3505200"/>
          <a:ext cx="267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6" imgW="2679480" imgH="291960" progId="Equation.DSMT4">
                  <p:embed/>
                </p:oleObj>
              </mc:Choice>
              <mc:Fallback>
                <p:oleObj name="Equation" r:id="rId6" imgW="267948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05200"/>
                        <a:ext cx="2679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657600" y="4191000"/>
          <a:ext cx="4076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8" imgW="4076640" imgH="685800" progId="Equation.DSMT4">
                  <p:embed/>
                </p:oleObj>
              </mc:Choice>
              <mc:Fallback>
                <p:oleObj name="Equation" r:id="rId8" imgW="407664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191000"/>
                        <a:ext cx="4076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5562600"/>
          <a:ext cx="829945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0" imgW="8318160" imgH="1155600" progId="Equation.DSMT4">
                  <p:embed/>
                </p:oleObj>
              </mc:Choice>
              <mc:Fallback>
                <p:oleObj name="Equation" r:id="rId10" imgW="8318160" imgH="11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562600"/>
                        <a:ext cx="829945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1.4 – Parametric Equations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 eaLnBrk="1" hangingPunct="1"/>
            <a:r>
              <a:rPr lang="en-US" sz="2400" smtClean="0"/>
              <a:t>You try:  Find a parameterization for the line segment with endpoints (2, -3) and (1, 4).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A </a:t>
            </a:r>
            <a:r>
              <a:rPr lang="en-US" sz="2400" b="1" smtClean="0"/>
              <a:t>relation</a:t>
            </a:r>
            <a:r>
              <a:rPr lang="en-US" sz="2400" smtClean="0"/>
              <a:t> is a set of ordered pairs </a:t>
            </a:r>
            <a:r>
              <a:rPr lang="en-US" sz="2400" i="1" smtClean="0"/>
              <a:t>(x, y)</a:t>
            </a:r>
            <a:r>
              <a:rPr lang="en-US" sz="2400" smtClean="0"/>
              <a:t> of real numbers.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  <a:p>
            <a:pPr eaLnBrk="1" hangingPunct="1"/>
            <a:r>
              <a:rPr lang="en-US" sz="2400" smtClean="0"/>
              <a:t>The </a:t>
            </a:r>
            <a:r>
              <a:rPr lang="en-US" sz="2400" b="1" smtClean="0"/>
              <a:t>graph of a relation</a:t>
            </a:r>
            <a:r>
              <a:rPr lang="en-US" sz="2400" smtClean="0"/>
              <a:t> is the set of points in a plane that correspond to the ordered pairs of the relation.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If </a:t>
            </a:r>
            <a:r>
              <a:rPr lang="en-US" sz="2400" i="1" smtClean="0"/>
              <a:t>x</a:t>
            </a:r>
            <a:r>
              <a:rPr lang="en-US" sz="2400" smtClean="0"/>
              <a:t> and </a:t>
            </a:r>
            <a:r>
              <a:rPr lang="en-US" sz="2400" i="1" smtClean="0"/>
              <a:t>y</a:t>
            </a:r>
            <a:r>
              <a:rPr lang="en-US" sz="2400" smtClean="0"/>
              <a:t> are functions of a third variable </a:t>
            </a:r>
            <a:r>
              <a:rPr lang="en-US" sz="2400" i="1" smtClean="0"/>
              <a:t>t</a:t>
            </a:r>
            <a:r>
              <a:rPr lang="en-US" sz="2400" smtClean="0"/>
              <a:t>, called a </a:t>
            </a:r>
            <a:r>
              <a:rPr lang="en-US" sz="2400" i="1" smtClean="0"/>
              <a:t>parameter</a:t>
            </a:r>
            <a:r>
              <a:rPr lang="en-US" sz="2400" smtClean="0"/>
              <a:t>, then we can use the </a:t>
            </a:r>
            <a:r>
              <a:rPr lang="en-US" sz="2400" i="1" smtClean="0"/>
              <a:t>parametric mode</a:t>
            </a:r>
            <a:r>
              <a:rPr lang="en-US" sz="2400" smtClean="0"/>
              <a:t> of a grapher to obtain a graph of the relation.</a:t>
            </a:r>
            <a:endParaRPr lang="en-US" sz="24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Parametric Curve, Parametric Equations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75675" cy="30813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endParaRPr lang="en-US" sz="2800">
              <a:latin typeface="Arial" charset="0"/>
            </a:endParaRPr>
          </a:p>
          <a:p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endParaRPr lang="en-US" sz="2800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0" y="2133600"/>
          <a:ext cx="7102475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7111800" imgH="1968480" progId="Equation.DSMT4">
                  <p:embed/>
                </p:oleObj>
              </mc:Choice>
              <mc:Fallback>
                <p:oleObj name="Equation" r:id="rId4" imgW="7111800" imgH="1968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7102475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200" y="1752600"/>
          <a:ext cx="7493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7492680" imgH="3047760" progId="Equation.DSMT4">
                  <p:embed/>
                </p:oleObj>
              </mc:Choice>
              <mc:Fallback>
                <p:oleObj name="Equation" r:id="rId4" imgW="7492680" imgH="30477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74930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b="1" smtClean="0"/>
              <a:t>Relations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200" y="1676400"/>
          <a:ext cx="6756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6756120" imgH="342720" progId="Equation.DSMT4">
                  <p:embed/>
                </p:oleObj>
              </mc:Choice>
              <mc:Fallback>
                <p:oleObj name="Equation" r:id="rId4" imgW="6756120" imgH="342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6756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200" y="2438400"/>
          <a:ext cx="5295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5295600" imgH="736560" progId="Equation.DSMT4">
                  <p:embed/>
                </p:oleObj>
              </mc:Choice>
              <mc:Fallback>
                <p:oleObj name="Equation" r:id="rId6" imgW="5295600" imgH="736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38400"/>
                        <a:ext cx="5295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12" descr="PARAMETRIC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3886200"/>
            <a:ext cx="2974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1.4 – Parametric Equations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34400" cy="4648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To convert from a set of parametric equations to the Cartesian equation of the curve, solve either equation for t and plug into the other equation.</a:t>
            </a:r>
          </a:p>
        </p:txBody>
      </p:sp>
      <p:graphicFrame>
        <p:nvGraphicFramePr>
          <p:cNvPr id="4098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3765180"/>
              </p:ext>
            </p:extLst>
          </p:nvPr>
        </p:nvGraphicFramePr>
        <p:xfrm>
          <a:off x="2057400" y="3048000"/>
          <a:ext cx="502920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2768400" imgH="1447560" progId="Equation.3">
                  <p:embed/>
                </p:oleObj>
              </mc:Choice>
              <mc:Fallback>
                <p:oleObj name="Equation" r:id="rId3" imgW="2768400" imgH="1447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0"/>
                        <a:ext cx="5029200" cy="26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1.4 – Parametric Equations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8"/>
            <a:ext cx="8229600" cy="4525962"/>
          </a:xfrm>
        </p:spPr>
        <p:txBody>
          <a:bodyPr/>
          <a:lstStyle/>
          <a:p>
            <a:pPr eaLnBrk="1" hangingPunct="1"/>
            <a:r>
              <a:rPr lang="en-US" sz="2400" smtClean="0"/>
              <a:t>In applications, </a:t>
            </a:r>
            <a:r>
              <a:rPr lang="en-US" sz="2400" i="1" smtClean="0"/>
              <a:t>t</a:t>
            </a:r>
            <a:r>
              <a:rPr lang="en-US" sz="2400" smtClean="0"/>
              <a:t> often denotes time, an angle or the distance a particle has traveled along its path from a starting point.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Parametric graphing can be used to simulate the motion of a particle.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1.4 – Parametric Equations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72000"/>
          </a:xfrm>
        </p:spPr>
        <p:txBody>
          <a:bodyPr/>
          <a:lstStyle/>
          <a:p>
            <a:pPr marL="533400" indent="-533400" eaLnBrk="1" hangingPunct="1"/>
            <a:r>
              <a:rPr lang="en-US" sz="2400" u="sng" smtClean="0"/>
              <a:t>Circles</a:t>
            </a:r>
            <a:r>
              <a:rPr lang="en-US" sz="2400" smtClean="0"/>
              <a:t> can be parameterized as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	where a is the radius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smtClean="0"/>
          </a:p>
          <a:p>
            <a:pPr marL="533400" indent="-533400" eaLnBrk="1" hangingPunct="1"/>
            <a:r>
              <a:rPr lang="en-US" sz="2400" u="sng" smtClean="0"/>
              <a:t>Ellipses</a:t>
            </a:r>
            <a:r>
              <a:rPr lang="en-US" sz="2400" smtClean="0"/>
              <a:t> can be parameterized as </a:t>
            </a:r>
            <a:endParaRPr lang="en-US" sz="2400" u="sng" smtClean="0"/>
          </a:p>
        </p:txBody>
      </p:sp>
      <p:graphicFrame>
        <p:nvGraphicFramePr>
          <p:cNvPr id="6146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86000" y="2057400"/>
          <a:ext cx="4343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2120760" imgH="203040" progId="Equation.3">
                  <p:embed/>
                </p:oleObj>
              </mc:Choice>
              <mc:Fallback>
                <p:oleObj name="Equation" r:id="rId3" imgW="212076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4343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14600" y="2895600"/>
          <a:ext cx="3182938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5" imgW="1790640" imgH="1231560" progId="Equation.3">
                  <p:embed/>
                </p:oleObj>
              </mc:Choice>
              <mc:Fallback>
                <p:oleObj name="Equation" r:id="rId5" imgW="1790640" imgH="12315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95600"/>
                        <a:ext cx="3182938" cy="218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6"/>
          <p:cNvGraphicFramePr>
            <a:graphicFrameLocks noChangeAspect="1"/>
          </p:cNvGraphicFramePr>
          <p:nvPr/>
        </p:nvGraphicFramePr>
        <p:xfrm>
          <a:off x="2286000" y="5638800"/>
          <a:ext cx="45720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7" imgW="2158920" imgH="203040" progId="Equation.3">
                  <p:embed/>
                </p:oleObj>
              </mc:Choice>
              <mc:Fallback>
                <p:oleObj name="Equation" r:id="rId7" imgW="215892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638800"/>
                        <a:ext cx="45720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10" descr="CIRC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976813"/>
            <a:ext cx="2824163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b="1" smtClean="0"/>
              <a:t>Circles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57200" y="1447800"/>
          <a:ext cx="76327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7632360" imgH="1828800" progId="Equation.DSMT4">
                  <p:embed/>
                </p:oleObj>
              </mc:Choice>
              <mc:Fallback>
                <p:oleObj name="Equation" r:id="rId5" imgW="7632360" imgH="1828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76327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57200" y="3429000"/>
          <a:ext cx="81153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7" imgW="8115120" imgH="1981080" progId="Equation.DSMT4">
                  <p:embed/>
                </p:oleObj>
              </mc:Choice>
              <mc:Fallback>
                <p:oleObj name="Equation" r:id="rId7" imgW="8115120" imgH="1981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81153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7010400" y="5981700"/>
          <a:ext cx="1308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9" imgW="1155600" imgH="342720" progId="Equation.DSMT4">
                  <p:embed/>
                </p:oleObj>
              </mc:Choice>
              <mc:Fallback>
                <p:oleObj name="Equation" r:id="rId9" imgW="115560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981700"/>
                        <a:ext cx="1308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5CB0685108E41A6B9CA9BEB2EB2A8" ma:contentTypeVersion="0" ma:contentTypeDescription="Create a new document." ma:contentTypeScope="" ma:versionID="43def65803aa480a3e5a454db5b345e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16948A-2474-4233-95A5-19A0BC12D1AA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E4B6E4-DE0A-478E-A479-F6B97C0D6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5636C1E-C1EC-4AB5-B3A3-40D76E11AE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155</TotalTime>
  <Words>260</Words>
  <Application>Microsoft Office PowerPoint</Application>
  <PresentationFormat>On-screen Show (4:3)</PresentationFormat>
  <Paragraphs>62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Level</vt:lpstr>
      <vt:lpstr>Equation</vt:lpstr>
      <vt:lpstr>AP CALCULUS</vt:lpstr>
      <vt:lpstr>Relations</vt:lpstr>
      <vt:lpstr>Parametric Curve, Parametric Equations</vt:lpstr>
      <vt:lpstr>Relations </vt:lpstr>
      <vt:lpstr>Example Relations</vt:lpstr>
      <vt:lpstr>Section 1.4 – Parametric Equations</vt:lpstr>
      <vt:lpstr>Section 1.4 – Parametric Equations</vt:lpstr>
      <vt:lpstr>Section 1.4 – Parametric Equations</vt:lpstr>
      <vt:lpstr>Example Circles</vt:lpstr>
      <vt:lpstr>Ellipses</vt:lpstr>
      <vt:lpstr>Lines and Other Curves</vt:lpstr>
      <vt:lpstr>Section 1.4 – Parametric Equations</vt:lpstr>
      <vt:lpstr>Example Lines and Other Curves</vt:lpstr>
      <vt:lpstr>Section 1.4 – Parametric Equations</vt:lpstr>
    </vt:vector>
  </TitlesOfParts>
  <Company>sfdr-cisd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CALCULUS AB</dc:title>
  <cp:lastModifiedBy>default</cp:lastModifiedBy>
  <cp:revision>14</cp:revision>
  <cp:lastPrinted>2015-08-14T23:42:34Z</cp:lastPrinted>
  <dcterms:created xsi:type="dcterms:W3CDTF">2003-08-26T17:37:26Z</dcterms:created>
  <dcterms:modified xsi:type="dcterms:W3CDTF">2015-08-14T23:42:41Z</dcterms:modified>
</cp:coreProperties>
</file>